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7" r:id="rId3"/>
    <p:sldId id="284" r:id="rId4"/>
    <p:sldId id="296" r:id="rId5"/>
    <p:sldId id="285" r:id="rId6"/>
    <p:sldId id="298" r:id="rId7"/>
    <p:sldId id="287" r:id="rId8"/>
    <p:sldId id="288" r:id="rId9"/>
    <p:sldId id="289" r:id="rId10"/>
    <p:sldId id="297" r:id="rId11"/>
    <p:sldId id="300" r:id="rId12"/>
    <p:sldId id="301" r:id="rId13"/>
    <p:sldId id="286" r:id="rId14"/>
    <p:sldId id="290" r:id="rId15"/>
    <p:sldId id="291" r:id="rId16"/>
    <p:sldId id="292" r:id="rId17"/>
    <p:sldId id="299" r:id="rId18"/>
    <p:sldId id="302" r:id="rId19"/>
  </p:sldIdLst>
  <p:sldSz cx="9144000" cy="6858000" type="screen4x3"/>
  <p:notesSz cx="9144000" cy="6858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96" y="-3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B90DBC-CFB7-433F-A009-0F4094E2A7EE}" type="datetimeFigureOut">
              <a:rPr lang="cs-CZ" smtClean="0"/>
              <a:t>19.4.2012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4CB620-371B-47F8-8538-840AB3B0D09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20027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FC87F7-5DB9-46F4-9F90-9532062C5956}" type="datetimeFigureOut">
              <a:rPr lang="cs-CZ" smtClean="0"/>
              <a:t>19.4.2012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C2159E-1EB5-4ED6-806E-C47718D687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601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2159E-1EB5-4ED6-806E-C47718D687AB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51181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2159E-1EB5-4ED6-806E-C47718D687AB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37723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19.4.2012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8193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19.4.2012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12460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19.4.2012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23346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19.4.2012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117285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19.4.2012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9697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19.4.2012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01018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19.4.2012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035127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19.4.2012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34475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19.4.2012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0995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19.4.2012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0817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19.4.2012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05940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20EB3D-FEB2-450B-851B-00E5913A1088}" type="datetimeFigureOut">
              <a:rPr lang="cs-CZ" smtClean="0"/>
              <a:t>19.4.2012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3744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5/5f/WaterScrewPerpetualMotion.png" TargetMode="External"/><Relationship Id="rId2" Type="http://schemas.openxmlformats.org/officeDocument/2006/relationships/hyperlink" Target="http://upload.wikimedia.org/wikipedia/commons/thumb/d/df/Sun_in_X-Ray.png/220px-Sun_in_X-Ray.pn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//upload.wikimedia.org/wikipedia/commons/d/df/Sun_in_X-Ray.png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upload.wikimedia.org/wikipedia/commons/thumb/d/df/Sun_in_X-Ray.png/220px-Sun_in_X-Ray.png" TargetMode="Externa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PŘEMĚNY ENERGIE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Mgr. Radek Vecheta</a:t>
            </a:r>
          </a:p>
          <a:p>
            <a:r>
              <a:rPr lang="cs-CZ" dirty="0" smtClean="0"/>
              <a:t>říjen 2011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14369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ál 3"/>
          <p:cNvSpPr/>
          <p:nvPr/>
        </p:nvSpPr>
        <p:spPr>
          <a:xfrm>
            <a:off x="4075961" y="5011289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vál 6"/>
          <p:cNvSpPr/>
          <p:nvPr/>
        </p:nvSpPr>
        <p:spPr>
          <a:xfrm>
            <a:off x="1899443" y="201053"/>
            <a:ext cx="5267436" cy="5267436"/>
          </a:xfrm>
          <a:prstGeom prst="ellipse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5" name="Přímá spojnice 14"/>
          <p:cNvCxnSpPr/>
          <p:nvPr/>
        </p:nvCxnSpPr>
        <p:spPr>
          <a:xfrm>
            <a:off x="251520" y="4671330"/>
            <a:ext cx="8167278" cy="551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bdélník 22"/>
          <p:cNvSpPr/>
          <p:nvPr/>
        </p:nvSpPr>
        <p:spPr>
          <a:xfrm>
            <a:off x="523256" y="21138"/>
            <a:ext cx="7807238" cy="4671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TextovéPole 23"/>
          <p:cNvSpPr txBox="1"/>
          <p:nvPr/>
        </p:nvSpPr>
        <p:spPr>
          <a:xfrm>
            <a:off x="765570" y="476673"/>
            <a:ext cx="7653228" cy="206210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cs-CZ" sz="3200" dirty="0" smtClean="0"/>
              <a:t>Kývání  kyvadla je příkladem přeměny polohové a pohybové energie.</a:t>
            </a:r>
          </a:p>
          <a:p>
            <a:r>
              <a:rPr lang="cs-CZ" sz="3200" dirty="0" smtClean="0"/>
              <a:t>V reálném životě není tato soustava uzavřená - energie se předává ještě jiným tělesům.</a:t>
            </a:r>
            <a:endParaRPr lang="cs-CZ" sz="3200" dirty="0"/>
          </a:p>
        </p:txBody>
      </p:sp>
      <p:cxnSp>
        <p:nvCxnSpPr>
          <p:cNvPr id="17" name="Přímá spojnice 16"/>
          <p:cNvCxnSpPr/>
          <p:nvPr/>
        </p:nvCxnSpPr>
        <p:spPr>
          <a:xfrm flipH="1">
            <a:off x="2652936" y="2834771"/>
            <a:ext cx="1880225" cy="189172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nice 17"/>
          <p:cNvCxnSpPr>
            <a:endCxn id="7" idx="5"/>
          </p:cNvCxnSpPr>
          <p:nvPr/>
        </p:nvCxnSpPr>
        <p:spPr>
          <a:xfrm>
            <a:off x="4533161" y="2834771"/>
            <a:ext cx="1862320" cy="186232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ál 5"/>
          <p:cNvSpPr/>
          <p:nvPr/>
        </p:nvSpPr>
        <p:spPr>
          <a:xfrm>
            <a:off x="2195736" y="4214130"/>
            <a:ext cx="914400" cy="914400"/>
          </a:xfrm>
          <a:prstGeom prst="ellipse">
            <a:avLst/>
          </a:prstGeom>
          <a:solidFill>
            <a:schemeClr val="accent1">
              <a:alpha val="2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vál 4"/>
          <p:cNvSpPr/>
          <p:nvPr/>
        </p:nvSpPr>
        <p:spPr>
          <a:xfrm>
            <a:off x="5940152" y="4241713"/>
            <a:ext cx="914400" cy="914400"/>
          </a:xfrm>
          <a:prstGeom prst="ellipse">
            <a:avLst/>
          </a:prstGeom>
          <a:solidFill>
            <a:schemeClr val="accent1">
              <a:alpha val="2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9" name="Přímá spojnice 8"/>
          <p:cNvCxnSpPr>
            <a:endCxn id="7" idx="4"/>
          </p:cNvCxnSpPr>
          <p:nvPr/>
        </p:nvCxnSpPr>
        <p:spPr>
          <a:xfrm>
            <a:off x="4533161" y="2834771"/>
            <a:ext cx="0" cy="263371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ovéPole 25"/>
          <p:cNvSpPr txBox="1"/>
          <p:nvPr/>
        </p:nvSpPr>
        <p:spPr>
          <a:xfrm>
            <a:off x="7140032" y="3958426"/>
            <a:ext cx="13655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err="1" smtClean="0"/>
              <a:t>E</a:t>
            </a:r>
            <a:r>
              <a:rPr lang="cs-CZ" sz="2400" b="1" baseline="-25000" dirty="0" err="1" smtClean="0"/>
              <a:t>p</a:t>
            </a:r>
            <a:r>
              <a:rPr lang="cs-CZ" sz="2400" b="1" dirty="0" smtClean="0"/>
              <a:t> = </a:t>
            </a:r>
            <a:r>
              <a:rPr lang="cs-CZ" sz="2400" b="1" dirty="0" err="1" smtClean="0"/>
              <a:t>max</a:t>
            </a:r>
            <a:endParaRPr lang="cs-CZ" sz="2400" b="1" dirty="0" smtClean="0"/>
          </a:p>
          <a:p>
            <a:r>
              <a:rPr lang="cs-CZ" sz="2400" b="1" dirty="0" err="1" smtClean="0"/>
              <a:t>E</a:t>
            </a:r>
            <a:r>
              <a:rPr lang="cs-CZ" sz="2400" b="1" baseline="-25000" dirty="0" err="1" smtClean="0"/>
              <a:t>k</a:t>
            </a:r>
            <a:r>
              <a:rPr lang="cs-CZ" sz="2400" b="1" dirty="0" smtClean="0"/>
              <a:t> = min</a:t>
            </a:r>
            <a:endParaRPr lang="cs-CZ" sz="2400" b="1" dirty="0"/>
          </a:p>
        </p:txBody>
      </p:sp>
      <p:sp>
        <p:nvSpPr>
          <p:cNvPr id="28" name="Obdélník 27"/>
          <p:cNvSpPr/>
          <p:nvPr/>
        </p:nvSpPr>
        <p:spPr>
          <a:xfrm>
            <a:off x="2645796" y="5733256"/>
            <a:ext cx="14301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400" b="1" dirty="0" err="1" smtClean="0"/>
              <a:t>E</a:t>
            </a:r>
            <a:r>
              <a:rPr lang="cs-CZ" sz="2400" b="1" baseline="-25000" dirty="0" err="1" smtClean="0"/>
              <a:t>p</a:t>
            </a:r>
            <a:r>
              <a:rPr lang="cs-CZ" sz="2400" b="1" dirty="0" smtClean="0"/>
              <a:t> = min</a:t>
            </a:r>
          </a:p>
          <a:p>
            <a:r>
              <a:rPr lang="cs-CZ" sz="2400" b="1" dirty="0" err="1" smtClean="0"/>
              <a:t>E</a:t>
            </a:r>
            <a:r>
              <a:rPr lang="cs-CZ" sz="2400" b="1" baseline="-25000" dirty="0" err="1" smtClean="0"/>
              <a:t>k</a:t>
            </a:r>
            <a:r>
              <a:rPr lang="cs-CZ" sz="2400" b="1" dirty="0" smtClean="0"/>
              <a:t> = </a:t>
            </a:r>
            <a:r>
              <a:rPr lang="cs-CZ" sz="2400" b="1" dirty="0" err="1" smtClean="0"/>
              <a:t>max</a:t>
            </a:r>
            <a:endParaRPr lang="cs-CZ" sz="2400" b="1" dirty="0"/>
          </a:p>
        </p:txBody>
      </p:sp>
      <p:sp>
        <p:nvSpPr>
          <p:cNvPr id="27" name="Obdélník 26"/>
          <p:cNvSpPr/>
          <p:nvPr/>
        </p:nvSpPr>
        <p:spPr>
          <a:xfrm>
            <a:off x="765571" y="3958425"/>
            <a:ext cx="14301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400" b="1" dirty="0" err="1" smtClean="0"/>
              <a:t>E</a:t>
            </a:r>
            <a:r>
              <a:rPr lang="cs-CZ" sz="2400" b="1" baseline="-25000" dirty="0" err="1" smtClean="0"/>
              <a:t>p</a:t>
            </a:r>
            <a:r>
              <a:rPr lang="cs-CZ" sz="2400" b="1" dirty="0" smtClean="0"/>
              <a:t> = </a:t>
            </a:r>
            <a:r>
              <a:rPr lang="cs-CZ" sz="2400" b="1" dirty="0" err="1" smtClean="0"/>
              <a:t>max</a:t>
            </a:r>
            <a:endParaRPr lang="cs-CZ" sz="2400" b="1" dirty="0" smtClean="0"/>
          </a:p>
          <a:p>
            <a:r>
              <a:rPr lang="cs-CZ" sz="2400" b="1" dirty="0" err="1" smtClean="0"/>
              <a:t>E</a:t>
            </a:r>
            <a:r>
              <a:rPr lang="cs-CZ" sz="2400" b="1" baseline="-25000" dirty="0" err="1" smtClean="0"/>
              <a:t>k</a:t>
            </a:r>
            <a:r>
              <a:rPr lang="cs-CZ" sz="2400" b="1" dirty="0" smtClean="0"/>
              <a:t> = min</a:t>
            </a:r>
            <a:endParaRPr lang="cs-CZ" sz="2400" b="1" dirty="0"/>
          </a:p>
        </p:txBody>
      </p:sp>
    </p:spTree>
    <p:extLst>
      <p:ext uri="{BB962C8B-B14F-4D97-AF65-F5344CB8AC3E}">
        <p14:creationId xmlns:p14="http://schemas.microsoft.com/office/powerpoint/2010/main" val="2075784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Zápis do sešitu: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cs-CZ" b="1" u="sng" dirty="0" smtClean="0"/>
              <a:t>Vzájemná </a:t>
            </a:r>
            <a:r>
              <a:rPr lang="cs-CZ" b="1" u="sng" dirty="0"/>
              <a:t>přeměna polohové a pohybové energie</a:t>
            </a:r>
          </a:p>
          <a:p>
            <a:pPr marL="0" indent="0">
              <a:buNone/>
            </a:pPr>
            <a:r>
              <a:rPr lang="cs-CZ" b="1" dirty="0" smtClean="0"/>
              <a:t>Při pádu </a:t>
            </a:r>
            <a:r>
              <a:rPr lang="cs-CZ" dirty="0" smtClean="0"/>
              <a:t>tělesa k Zemi při zmenšování výšky roste jeho rychlost - mění se jeho </a:t>
            </a:r>
            <a:r>
              <a:rPr lang="cs-CZ" b="1" dirty="0" smtClean="0"/>
              <a:t>energie polohová v pohybovou</a:t>
            </a:r>
            <a:r>
              <a:rPr lang="cs-CZ" dirty="0" smtClean="0"/>
              <a:t>.</a:t>
            </a:r>
          </a:p>
          <a:p>
            <a:pPr marL="0" indent="0">
              <a:buNone/>
            </a:pPr>
            <a:r>
              <a:rPr lang="cs-CZ" dirty="0" smtClean="0"/>
              <a:t>Při vrhu tělesa </a:t>
            </a:r>
            <a:r>
              <a:rPr lang="cs-CZ" b="1" dirty="0" smtClean="0"/>
              <a:t>svisle nahoru</a:t>
            </a:r>
            <a:r>
              <a:rPr lang="cs-CZ" dirty="0" smtClean="0"/>
              <a:t> se s rostoucí výškou zmenšuje rychlost - mění se </a:t>
            </a:r>
            <a:r>
              <a:rPr lang="cs-CZ" b="1" dirty="0" smtClean="0"/>
              <a:t>energie pohybová v polohovou</a:t>
            </a:r>
            <a:r>
              <a:rPr lang="cs-CZ" dirty="0" smtClean="0"/>
              <a:t>.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79906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Zápis do sešitu: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smtClean="0"/>
              <a:t>Kývání  kyvadla: </a:t>
            </a:r>
            <a:endParaRPr lang="cs-CZ" dirty="0"/>
          </a:p>
        </p:txBody>
      </p:sp>
      <p:sp>
        <p:nvSpPr>
          <p:cNvPr id="4" name="Ovál 3"/>
          <p:cNvSpPr/>
          <p:nvPr/>
        </p:nvSpPr>
        <p:spPr>
          <a:xfrm>
            <a:off x="3843790" y="4050723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5" name="Přímá spojnice 4"/>
          <p:cNvCxnSpPr/>
          <p:nvPr/>
        </p:nvCxnSpPr>
        <p:spPr>
          <a:xfrm flipH="1">
            <a:off x="2420765" y="1874205"/>
            <a:ext cx="1880225" cy="189172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Přímá spojnice 5"/>
          <p:cNvCxnSpPr/>
          <p:nvPr/>
        </p:nvCxnSpPr>
        <p:spPr>
          <a:xfrm>
            <a:off x="4300990" y="1874205"/>
            <a:ext cx="1862320" cy="186232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ál 6"/>
          <p:cNvSpPr/>
          <p:nvPr/>
        </p:nvSpPr>
        <p:spPr>
          <a:xfrm>
            <a:off x="1963565" y="3253564"/>
            <a:ext cx="914400" cy="914400"/>
          </a:xfrm>
          <a:prstGeom prst="ellipse">
            <a:avLst/>
          </a:prstGeom>
          <a:solidFill>
            <a:schemeClr val="accent1">
              <a:alpha val="2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vál 7"/>
          <p:cNvSpPr/>
          <p:nvPr/>
        </p:nvSpPr>
        <p:spPr>
          <a:xfrm>
            <a:off x="5707981" y="3281147"/>
            <a:ext cx="914400" cy="914400"/>
          </a:xfrm>
          <a:prstGeom prst="ellipse">
            <a:avLst/>
          </a:prstGeom>
          <a:solidFill>
            <a:schemeClr val="accent1">
              <a:alpha val="2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9" name="Přímá spojnice 8"/>
          <p:cNvCxnSpPr/>
          <p:nvPr/>
        </p:nvCxnSpPr>
        <p:spPr>
          <a:xfrm>
            <a:off x="4300990" y="1874205"/>
            <a:ext cx="0" cy="263371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ovéPole 9"/>
          <p:cNvSpPr txBox="1"/>
          <p:nvPr/>
        </p:nvSpPr>
        <p:spPr>
          <a:xfrm>
            <a:off x="6907861" y="2997860"/>
            <a:ext cx="13655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err="1" smtClean="0"/>
              <a:t>E</a:t>
            </a:r>
            <a:r>
              <a:rPr lang="cs-CZ" sz="2400" b="1" baseline="-25000" dirty="0" err="1" smtClean="0"/>
              <a:t>p</a:t>
            </a:r>
            <a:r>
              <a:rPr lang="cs-CZ" sz="2400" b="1" dirty="0" smtClean="0"/>
              <a:t> = </a:t>
            </a:r>
            <a:r>
              <a:rPr lang="cs-CZ" sz="2400" b="1" dirty="0" err="1" smtClean="0"/>
              <a:t>max</a:t>
            </a:r>
            <a:endParaRPr lang="cs-CZ" sz="2400" b="1" dirty="0" smtClean="0"/>
          </a:p>
          <a:p>
            <a:r>
              <a:rPr lang="cs-CZ" sz="2400" b="1" dirty="0" err="1" smtClean="0"/>
              <a:t>E</a:t>
            </a:r>
            <a:r>
              <a:rPr lang="cs-CZ" sz="2400" b="1" baseline="-25000" dirty="0" err="1" smtClean="0"/>
              <a:t>k</a:t>
            </a:r>
            <a:r>
              <a:rPr lang="cs-CZ" sz="2400" b="1" dirty="0" smtClean="0"/>
              <a:t> = min</a:t>
            </a:r>
            <a:endParaRPr lang="cs-CZ" sz="2400" b="1" dirty="0"/>
          </a:p>
        </p:txBody>
      </p:sp>
      <p:sp>
        <p:nvSpPr>
          <p:cNvPr id="11" name="Obdélník 10"/>
          <p:cNvSpPr/>
          <p:nvPr/>
        </p:nvSpPr>
        <p:spPr>
          <a:xfrm>
            <a:off x="3585907" y="5188188"/>
            <a:ext cx="14301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400" b="1" dirty="0" err="1" smtClean="0"/>
              <a:t>E</a:t>
            </a:r>
            <a:r>
              <a:rPr lang="cs-CZ" sz="2400" b="1" baseline="-25000" dirty="0" err="1" smtClean="0"/>
              <a:t>p</a:t>
            </a:r>
            <a:r>
              <a:rPr lang="cs-CZ" sz="2400" b="1" dirty="0" smtClean="0"/>
              <a:t> = min</a:t>
            </a:r>
          </a:p>
          <a:p>
            <a:r>
              <a:rPr lang="cs-CZ" sz="2400" b="1" dirty="0" err="1" smtClean="0"/>
              <a:t>E</a:t>
            </a:r>
            <a:r>
              <a:rPr lang="cs-CZ" sz="2400" b="1" baseline="-25000" dirty="0" err="1" smtClean="0"/>
              <a:t>k</a:t>
            </a:r>
            <a:r>
              <a:rPr lang="cs-CZ" sz="2400" b="1" dirty="0" smtClean="0"/>
              <a:t> = </a:t>
            </a:r>
            <a:r>
              <a:rPr lang="cs-CZ" sz="2400" b="1" dirty="0" err="1" smtClean="0"/>
              <a:t>max</a:t>
            </a:r>
            <a:endParaRPr lang="cs-CZ" sz="2400" b="1" dirty="0"/>
          </a:p>
        </p:txBody>
      </p:sp>
      <p:sp>
        <p:nvSpPr>
          <p:cNvPr id="12" name="Obdélník 11"/>
          <p:cNvSpPr/>
          <p:nvPr/>
        </p:nvSpPr>
        <p:spPr>
          <a:xfrm>
            <a:off x="533400" y="2997859"/>
            <a:ext cx="14301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400" b="1" dirty="0" err="1" smtClean="0"/>
              <a:t>E</a:t>
            </a:r>
            <a:r>
              <a:rPr lang="cs-CZ" sz="2400" b="1" baseline="-25000" dirty="0" err="1" smtClean="0"/>
              <a:t>p</a:t>
            </a:r>
            <a:r>
              <a:rPr lang="cs-CZ" sz="2400" b="1" dirty="0" smtClean="0"/>
              <a:t> = </a:t>
            </a:r>
            <a:r>
              <a:rPr lang="cs-CZ" sz="2400" b="1" dirty="0" err="1" smtClean="0"/>
              <a:t>max</a:t>
            </a:r>
            <a:endParaRPr lang="cs-CZ" sz="2400" b="1" dirty="0" smtClean="0"/>
          </a:p>
          <a:p>
            <a:r>
              <a:rPr lang="cs-CZ" sz="2400" b="1" dirty="0" err="1" smtClean="0"/>
              <a:t>E</a:t>
            </a:r>
            <a:r>
              <a:rPr lang="cs-CZ" sz="2400" b="1" baseline="-25000" dirty="0" err="1" smtClean="0"/>
              <a:t>k</a:t>
            </a:r>
            <a:r>
              <a:rPr lang="cs-CZ" sz="2400" b="1" dirty="0" smtClean="0"/>
              <a:t> = min</a:t>
            </a:r>
            <a:endParaRPr lang="cs-CZ" sz="2400" b="1" dirty="0"/>
          </a:p>
        </p:txBody>
      </p:sp>
      <p:sp>
        <p:nvSpPr>
          <p:cNvPr id="14" name="Oblouk 13"/>
          <p:cNvSpPr/>
          <p:nvPr/>
        </p:nvSpPr>
        <p:spPr>
          <a:xfrm rot="8131903">
            <a:off x="1816714" y="-393735"/>
            <a:ext cx="4968552" cy="4968552"/>
          </a:xfrm>
          <a:prstGeom prst="arc">
            <a:avLst/>
          </a:prstGeom>
          <a:ln w="50800">
            <a:solidFill>
              <a:schemeClr val="tx1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6" name="Přímá spojnice 15"/>
          <p:cNvCxnSpPr/>
          <p:nvPr/>
        </p:nvCxnSpPr>
        <p:spPr>
          <a:xfrm>
            <a:off x="3360877" y="1874205"/>
            <a:ext cx="1871273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4822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Zákon zachování energie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Soustava těles, která si  s okolím nevyměňuje energii, má stále stejnou celkovou energii.</a:t>
            </a:r>
          </a:p>
          <a:p>
            <a:r>
              <a:rPr lang="cs-CZ" b="1" dirty="0" smtClean="0"/>
              <a:t>Energii </a:t>
            </a:r>
            <a:r>
              <a:rPr lang="cs-CZ" dirty="0" smtClean="0"/>
              <a:t>nelze zničit, ani vyrobit, pouze se </a:t>
            </a:r>
            <a:r>
              <a:rPr lang="cs-CZ" b="1" dirty="0" smtClean="0"/>
              <a:t>přeměňuje</a:t>
            </a:r>
            <a:r>
              <a:rPr lang="cs-CZ" dirty="0" smtClean="0"/>
              <a:t> na jiné druhy energie.</a:t>
            </a:r>
          </a:p>
          <a:p>
            <a:r>
              <a:rPr lang="cs-CZ" dirty="0" smtClean="0"/>
              <a:t>Zákon nebyl vysloven jedním člověkem, byl </a:t>
            </a:r>
            <a:r>
              <a:rPr lang="cs-CZ" b="1" dirty="0" smtClean="0"/>
              <a:t>postupně zpřesňován </a:t>
            </a:r>
            <a:r>
              <a:rPr lang="cs-CZ" dirty="0" smtClean="0"/>
              <a:t>– </a:t>
            </a:r>
            <a:r>
              <a:rPr lang="cs-CZ" i="1" dirty="0" smtClean="0"/>
              <a:t>Michael Faraday, Julius Robert Mayer, James </a:t>
            </a:r>
            <a:r>
              <a:rPr lang="cs-CZ" i="1" dirty="0" err="1" smtClean="0"/>
              <a:t>Prescott</a:t>
            </a:r>
            <a:r>
              <a:rPr lang="cs-CZ" i="1" dirty="0" smtClean="0"/>
              <a:t> Joule, Hermann von </a:t>
            </a:r>
            <a:r>
              <a:rPr lang="cs-CZ" i="1" dirty="0" err="1" smtClean="0"/>
              <a:t>Helmholtz</a:t>
            </a:r>
            <a:endParaRPr lang="cs-CZ" i="1" dirty="0"/>
          </a:p>
        </p:txBody>
      </p:sp>
    </p:spTree>
    <p:extLst>
      <p:ext uri="{BB962C8B-B14F-4D97-AF65-F5344CB8AC3E}">
        <p14:creationId xmlns:p14="http://schemas.microsoft.com/office/powerpoint/2010/main" val="25240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Zákon zachování mechanické energie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cs-CZ" dirty="0" smtClean="0"/>
              <a:t>Pokud se mechanická energie nemění na jiné druhy, platí zákon zachování mechanické energie: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b="1" dirty="0" smtClean="0">
                <a:solidFill>
                  <a:srgbClr val="FF0000"/>
                </a:solidFill>
              </a:rPr>
              <a:t>Součet polohové a pohybové energie je stále stejný.</a:t>
            </a:r>
          </a:p>
          <a:p>
            <a:pPr marL="0" indent="0">
              <a:buNone/>
            </a:pPr>
            <a:r>
              <a:rPr lang="cs-CZ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	</a:t>
            </a:r>
            <a:r>
              <a:rPr lang="cs-CZ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cs-CZ" sz="4000" b="1" baseline="-250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cs-CZ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</a:t>
            </a:r>
            <a:r>
              <a:rPr lang="cs-CZ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cs-CZ" sz="4000" b="1" baseline="-250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</a:t>
            </a:r>
            <a:r>
              <a:rPr lang="cs-CZ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 </a:t>
            </a:r>
            <a:r>
              <a:rPr lang="cs-CZ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konst</a:t>
            </a:r>
            <a:r>
              <a:rPr lang="cs-CZ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cs-CZ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23223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Perpetuum mobile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/>
              <a:t>Perpetuum mobile – věčný </a:t>
            </a:r>
            <a:r>
              <a:rPr lang="cs-CZ" dirty="0" smtClean="0"/>
              <a:t>motor -  </a:t>
            </a:r>
            <a:r>
              <a:rPr lang="cs-CZ" dirty="0"/>
              <a:t>má být stroj, který </a:t>
            </a:r>
            <a:r>
              <a:rPr lang="cs-CZ" b="1" dirty="0"/>
              <a:t>začne sám od sebe pracovat</a:t>
            </a:r>
            <a:r>
              <a:rPr lang="cs-CZ" dirty="0"/>
              <a:t>: otáčet kolem, zdvihat břemena atd. Tuto práci musí </a:t>
            </a:r>
            <a:r>
              <a:rPr lang="cs-CZ" b="1" dirty="0"/>
              <a:t>vykonávat navěky </a:t>
            </a:r>
            <a:r>
              <a:rPr lang="cs-CZ" dirty="0"/>
              <a:t>a přitom nesmí používat ani palivo, ani lidský pohon nebo energii vody. Jednoduše, </a:t>
            </a:r>
            <a:r>
              <a:rPr lang="cs-CZ" b="1" dirty="0"/>
              <a:t>nesmí přijímat zvenčí energii</a:t>
            </a:r>
            <a:r>
              <a:rPr lang="cs-CZ" dirty="0"/>
              <a:t> v jakékoliv formě. </a:t>
            </a:r>
            <a:endParaRPr lang="cs-CZ" dirty="0" smtClean="0"/>
          </a:p>
          <a:p>
            <a:r>
              <a:rPr lang="cs-CZ" dirty="0" smtClean="0"/>
              <a:t>Současná </a:t>
            </a:r>
            <a:r>
              <a:rPr lang="cs-CZ" b="1" dirty="0" smtClean="0"/>
              <a:t>fyzika to považuje za nemožné!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2101502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4360" y="5791200"/>
            <a:ext cx="4271070" cy="662136"/>
          </a:xfrm>
        </p:spPr>
        <p:txBody>
          <a:bodyPr>
            <a:normAutofit fontScale="47500" lnSpcReduction="20000"/>
          </a:bodyPr>
          <a:lstStyle/>
          <a:p>
            <a:r>
              <a:rPr lang="cs-CZ" dirty="0" smtClean="0"/>
              <a:t>http://upload.wikimedia.org/wikipedia/commons/5/5f/WaterScrewPerpetualMotion.png</a:t>
            </a:r>
            <a:endParaRPr lang="cs-CZ" dirty="0"/>
          </a:p>
        </p:txBody>
      </p:sp>
      <p:pic>
        <p:nvPicPr>
          <p:cNvPr id="9218" name="Picture 2" descr="http://upload.wikimedia.org/wikipedia/commons/5/5f/WaterScrewPerpetualMoti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0"/>
            <a:ext cx="4476750" cy="579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5148064" y="4149080"/>
            <a:ext cx="3744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 smtClean="0"/>
              <a:t>http://commons.wikimedia.org/wiki/File:Perpetuum1.png?uselang=cs</a:t>
            </a:r>
            <a:endParaRPr lang="cs-CZ" sz="1600" dirty="0"/>
          </a:p>
        </p:txBody>
      </p:sp>
      <p:pic>
        <p:nvPicPr>
          <p:cNvPr id="9220" name="Picture 4" descr="http://upload.wikimedia.org/wikipedia/commons/2/22/Perpetuum1.png?uselang=c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2886" y="332657"/>
            <a:ext cx="3842152" cy="3816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7535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Zápis do sešitu: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cs-CZ" b="1" u="sng" dirty="0" smtClean="0"/>
              <a:t>Zákon zachování energie</a:t>
            </a:r>
          </a:p>
          <a:p>
            <a:pPr marL="0" indent="0">
              <a:buNone/>
            </a:pPr>
            <a:r>
              <a:rPr lang="cs-CZ" dirty="0"/>
              <a:t>Soustava těles, která si  s okolím nevyměňuje energii, má stále stejnou celkovou energii.</a:t>
            </a:r>
          </a:p>
          <a:p>
            <a:pPr marL="0" indent="0">
              <a:buNone/>
            </a:pPr>
            <a:r>
              <a:rPr lang="cs-CZ" b="1" dirty="0"/>
              <a:t>Energii </a:t>
            </a:r>
            <a:r>
              <a:rPr lang="cs-CZ" dirty="0"/>
              <a:t>nelze zničit, ani vyrobit, pouze se </a:t>
            </a:r>
            <a:r>
              <a:rPr lang="cs-CZ" b="1" dirty="0"/>
              <a:t>přeměňuje</a:t>
            </a:r>
            <a:r>
              <a:rPr lang="cs-CZ" dirty="0"/>
              <a:t> na jiné druhy energie.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Pokud se mechanická energie nemění na jiné druhy, platí </a:t>
            </a:r>
            <a:r>
              <a:rPr lang="cs-CZ" b="1" u="sng" dirty="0" smtClean="0"/>
              <a:t>zákon zachování mechanické energie</a:t>
            </a:r>
            <a:r>
              <a:rPr lang="cs-CZ" dirty="0" smtClean="0"/>
              <a:t>:</a:t>
            </a:r>
          </a:p>
          <a:p>
            <a:pPr marL="0" indent="0">
              <a:buNone/>
            </a:pPr>
            <a:r>
              <a:rPr lang="cs-CZ" dirty="0" smtClean="0">
                <a:solidFill>
                  <a:schemeClr val="tx1"/>
                </a:solidFill>
              </a:rPr>
              <a:t>Součet polohové a pohybové energie je stále stejný.</a:t>
            </a:r>
          </a:p>
          <a:p>
            <a:pPr marL="0" indent="0">
              <a:buNone/>
            </a:pPr>
            <a:r>
              <a:rPr lang="cs-CZ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	</a:t>
            </a:r>
            <a:r>
              <a:rPr lang="cs-CZ" sz="4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cs-CZ" sz="4000" b="1" baseline="-250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cs-CZ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</a:t>
            </a:r>
            <a:r>
              <a:rPr lang="cs-CZ" sz="4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cs-CZ" sz="4000" b="1" baseline="-250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</a:t>
            </a:r>
            <a:r>
              <a:rPr lang="cs-CZ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 </a:t>
            </a:r>
            <a:r>
              <a:rPr lang="cs-CZ" sz="4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konst</a:t>
            </a:r>
            <a:r>
              <a:rPr lang="cs-CZ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0" indent="0">
              <a:buNone/>
            </a:pPr>
            <a:endParaRPr lang="cs-CZ" sz="4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cs-CZ" sz="3000" dirty="0" smtClean="0">
                <a:solidFill>
                  <a:schemeClr val="tx1"/>
                </a:solidFill>
              </a:rPr>
              <a:t>Nelze sestrojit perpetuum mobile – věčně se pohybující stroj.</a:t>
            </a:r>
            <a:endParaRPr lang="cs-CZ" sz="3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672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>
                <a:hlinkClick r:id="rId2"/>
              </a:rPr>
              <a:t>http://</a:t>
            </a:r>
            <a:r>
              <a:rPr lang="cs-CZ" dirty="0" smtClean="0">
                <a:hlinkClick r:id="rId2"/>
              </a:rPr>
              <a:t>upload.wikimedia.org/wikipedia/commons/thumb/d/df/Sun_in_X-Ray.png/220px-Sun_in_X-Ray.png</a:t>
            </a:r>
            <a:endParaRPr lang="cs-CZ" dirty="0" smtClean="0"/>
          </a:p>
          <a:p>
            <a:r>
              <a:rPr lang="cs-CZ" dirty="0">
                <a:hlinkClick r:id="rId2"/>
              </a:rPr>
              <a:t>http://</a:t>
            </a:r>
            <a:r>
              <a:rPr lang="cs-CZ" dirty="0" smtClean="0">
                <a:hlinkClick r:id="rId2"/>
              </a:rPr>
              <a:t>upload.wikimedia.org/wikipedia/commons/thumb/d/df/Sun_in_X-Ray.png/220px-Sun_in_X-Ray.png</a:t>
            </a:r>
            <a:endParaRPr lang="cs-CZ" dirty="0" smtClean="0"/>
          </a:p>
          <a:p>
            <a:r>
              <a:rPr lang="cs-CZ" dirty="0">
                <a:hlinkClick r:id="rId3"/>
              </a:rPr>
              <a:t>http://</a:t>
            </a:r>
            <a:r>
              <a:rPr lang="cs-CZ" dirty="0" smtClean="0">
                <a:hlinkClick r:id="rId3"/>
              </a:rPr>
              <a:t>upload.wikimedia.org/wikipedia/commons/5/5f/WaterScrewPerpetualMotion.png</a:t>
            </a:r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8157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Obsah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dirty="0" smtClean="0"/>
              <a:t>Přeměny energie</a:t>
            </a:r>
          </a:p>
          <a:p>
            <a:r>
              <a:rPr lang="cs-CZ" dirty="0" smtClean="0"/>
              <a:t>Původ energie</a:t>
            </a:r>
          </a:p>
          <a:p>
            <a:r>
              <a:rPr lang="cs-CZ" dirty="0" smtClean="0"/>
              <a:t>Vzájemná přeměna polohové a pohybové energie</a:t>
            </a:r>
          </a:p>
          <a:p>
            <a:r>
              <a:rPr lang="cs-CZ" dirty="0" smtClean="0"/>
              <a:t>Zákon zachování energie</a:t>
            </a:r>
          </a:p>
          <a:p>
            <a:r>
              <a:rPr lang="cs-CZ" dirty="0" smtClean="0"/>
              <a:t>Perpetuum mobile</a:t>
            </a:r>
          </a:p>
          <a:p>
            <a:r>
              <a:rPr lang="cs-CZ" dirty="0" smtClean="0"/>
              <a:t>Zápis do sešitu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9345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Přeměny energie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27707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cs-CZ" dirty="0" smtClean="0"/>
              <a:t>Energie se </a:t>
            </a:r>
            <a:r>
              <a:rPr lang="cs-CZ" b="1" dirty="0" smtClean="0"/>
              <a:t>nedá vyrobit ani zničit </a:t>
            </a:r>
            <a:r>
              <a:rPr lang="cs-CZ" dirty="0" smtClean="0"/>
              <a:t>– pouze jeden druh energie </a:t>
            </a:r>
            <a:r>
              <a:rPr lang="cs-CZ" b="1" dirty="0" smtClean="0"/>
              <a:t>se mění </a:t>
            </a:r>
            <a:r>
              <a:rPr lang="cs-CZ" dirty="0" smtClean="0"/>
              <a:t>v jiný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Člověk </a:t>
            </a:r>
          </a:p>
          <a:p>
            <a:pPr marL="0" indent="0">
              <a:buNone/>
            </a:pPr>
            <a:r>
              <a:rPr lang="cs-CZ" dirty="0" smtClean="0"/>
              <a:t>energii </a:t>
            </a:r>
            <a:r>
              <a:rPr lang="cs-CZ" b="1" dirty="0" smtClean="0"/>
              <a:t>chemickou</a:t>
            </a:r>
            <a:r>
              <a:rPr lang="cs-CZ" dirty="0" smtClean="0"/>
              <a:t> z potravy přeměňuje na energii </a:t>
            </a:r>
            <a:r>
              <a:rPr lang="cs-CZ" b="1" dirty="0" smtClean="0"/>
              <a:t>pohybovou</a:t>
            </a:r>
            <a:r>
              <a:rPr lang="cs-CZ" dirty="0" smtClean="0"/>
              <a:t> (práce svalů)</a:t>
            </a:r>
          </a:p>
          <a:p>
            <a:pPr marL="0" indent="0">
              <a:buNone/>
            </a:pPr>
            <a:r>
              <a:rPr lang="cs-CZ" dirty="0" smtClean="0"/>
              <a:t>Motor auta</a:t>
            </a:r>
          </a:p>
          <a:p>
            <a:pPr marL="0" indent="0">
              <a:buNone/>
            </a:pPr>
            <a:r>
              <a:rPr lang="cs-CZ" dirty="0" smtClean="0"/>
              <a:t>energii </a:t>
            </a:r>
            <a:r>
              <a:rPr lang="cs-CZ" b="1" dirty="0" smtClean="0"/>
              <a:t>chemickou</a:t>
            </a:r>
            <a:r>
              <a:rPr lang="cs-CZ" dirty="0" smtClean="0"/>
              <a:t> paliva přemění hořením na energii </a:t>
            </a:r>
            <a:r>
              <a:rPr lang="cs-CZ" b="1" dirty="0" smtClean="0"/>
              <a:t>tepelnou</a:t>
            </a:r>
            <a:r>
              <a:rPr lang="cs-CZ" dirty="0" smtClean="0"/>
              <a:t> a následně na energii </a:t>
            </a:r>
            <a:r>
              <a:rPr lang="cs-CZ" b="1" dirty="0" smtClean="0"/>
              <a:t>pohybovou</a:t>
            </a:r>
            <a:r>
              <a:rPr lang="cs-CZ" dirty="0" smtClean="0"/>
              <a:t>.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Většina zásob </a:t>
            </a:r>
            <a:r>
              <a:rPr lang="cs-CZ" b="1" dirty="0" smtClean="0"/>
              <a:t>energie</a:t>
            </a:r>
            <a:r>
              <a:rPr lang="cs-CZ" dirty="0" smtClean="0"/>
              <a:t> na naší planetě pochází </a:t>
            </a:r>
            <a:r>
              <a:rPr lang="cs-CZ" b="1" dirty="0" smtClean="0"/>
              <a:t>ze Slunce</a:t>
            </a:r>
            <a:r>
              <a:rPr lang="cs-CZ" dirty="0" smtClean="0"/>
              <a:t>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66422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ile:Sun in X-Ray.pn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26" y="260648"/>
            <a:ext cx="8828180" cy="6397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bdélník 1"/>
          <p:cNvSpPr/>
          <p:nvPr/>
        </p:nvSpPr>
        <p:spPr>
          <a:xfrm>
            <a:off x="347010" y="6319326"/>
            <a:ext cx="84249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dirty="0">
                <a:solidFill>
                  <a:schemeClr val="bg1"/>
                </a:solidFill>
                <a:hlinkClick r:id="rId5"/>
              </a:rPr>
              <a:t>http://upload.wikimedia.org/wikipedia/commons/thumb/d/df/Sun_in_X-Ray.png/220px-Sun_in_X-Ray.png</a:t>
            </a:r>
            <a:endParaRPr lang="cs-CZ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67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Sluneční energie má </a:t>
            </a:r>
            <a:r>
              <a:rPr lang="cs-CZ" b="1" dirty="0" smtClean="0"/>
              <a:t>původ v jádrech atomů </a:t>
            </a:r>
            <a:r>
              <a:rPr lang="cs-CZ" dirty="0" smtClean="0"/>
              <a:t>v nitru Slunce, odkud se šíří do vesmíru</a:t>
            </a:r>
          </a:p>
          <a:p>
            <a:r>
              <a:rPr lang="cs-CZ" dirty="0" smtClean="0"/>
              <a:t>většina energie, kterou lidstvo využívá má původ </a:t>
            </a:r>
            <a:r>
              <a:rPr lang="cs-CZ" b="1" dirty="0" smtClean="0"/>
              <a:t>v jaderné energii</a:t>
            </a:r>
          </a:p>
          <a:p>
            <a:r>
              <a:rPr lang="cs-CZ" dirty="0" smtClean="0"/>
              <a:t>výjimku tvoří </a:t>
            </a:r>
            <a:r>
              <a:rPr lang="cs-CZ" b="1" dirty="0" smtClean="0"/>
              <a:t>energie přílivu a odlivu </a:t>
            </a:r>
            <a:r>
              <a:rPr lang="cs-CZ" dirty="0" smtClean="0"/>
              <a:t>– má původ v gravitačním působení Země  a Měsíce</a:t>
            </a:r>
          </a:p>
          <a:p>
            <a:r>
              <a:rPr lang="cs-CZ" b="1" dirty="0" smtClean="0"/>
              <a:t>konečnou</a:t>
            </a:r>
            <a:r>
              <a:rPr lang="cs-CZ" dirty="0" smtClean="0"/>
              <a:t> podobou energie bývá </a:t>
            </a:r>
            <a:r>
              <a:rPr lang="cs-CZ" b="1" dirty="0" smtClean="0"/>
              <a:t>často teplo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1802928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Zápis do sešitu: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cs-CZ" b="1" u="sng" dirty="0" smtClean="0"/>
              <a:t>Přeměny energie</a:t>
            </a:r>
          </a:p>
          <a:p>
            <a:pPr marL="0" indent="0">
              <a:buNone/>
            </a:pPr>
            <a:r>
              <a:rPr lang="cs-CZ" dirty="0" smtClean="0"/>
              <a:t>Energie </a:t>
            </a:r>
            <a:r>
              <a:rPr lang="cs-CZ" dirty="0"/>
              <a:t>se nedá vyrobit ani zničit – pouze jeden druh energie se mění v </a:t>
            </a:r>
            <a:r>
              <a:rPr lang="cs-CZ" dirty="0" smtClean="0"/>
              <a:t>jiný</a:t>
            </a:r>
          </a:p>
          <a:p>
            <a:pPr marL="0" indent="0">
              <a:buNone/>
            </a:pPr>
            <a:r>
              <a:rPr lang="cs-CZ" dirty="0"/>
              <a:t>Většina zásob energie na naší planetě pochází ze </a:t>
            </a:r>
            <a:r>
              <a:rPr lang="cs-CZ" dirty="0" smtClean="0"/>
              <a:t>Slunce a </a:t>
            </a:r>
            <a:r>
              <a:rPr lang="cs-CZ" dirty="0"/>
              <a:t>má </a:t>
            </a:r>
            <a:r>
              <a:rPr lang="cs-CZ" b="1" dirty="0"/>
              <a:t>původ v jádrech </a:t>
            </a:r>
            <a:r>
              <a:rPr lang="cs-CZ" b="1" dirty="0" smtClean="0"/>
              <a:t>atomů.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23435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Vzájemná přeměna polohové a pohybové energie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Houpačka</a:t>
            </a:r>
          </a:p>
          <a:p>
            <a:r>
              <a:rPr lang="cs-CZ" dirty="0" smtClean="0"/>
              <a:t>trampolína</a:t>
            </a:r>
          </a:p>
          <a:p>
            <a:r>
              <a:rPr lang="cs-CZ" dirty="0" smtClean="0"/>
              <a:t>horská dráha</a:t>
            </a:r>
          </a:p>
          <a:p>
            <a:r>
              <a:rPr lang="cs-CZ" dirty="0" smtClean="0"/>
              <a:t>vyhazování míčku do výšky</a:t>
            </a:r>
          </a:p>
          <a:p>
            <a:r>
              <a:rPr lang="cs-CZ" dirty="0" smtClean="0"/>
              <a:t>pád tělesa k zemi</a:t>
            </a:r>
          </a:p>
          <a:p>
            <a:pPr marL="0" indent="0">
              <a:buNone/>
            </a:pPr>
            <a:r>
              <a:rPr lang="cs-CZ" dirty="0" smtClean="0"/>
              <a:t>mají společné to, že u těchto těles dochází k </a:t>
            </a:r>
            <a:r>
              <a:rPr lang="cs-CZ" b="1" dirty="0" smtClean="0"/>
              <a:t>vzájemné přeměně </a:t>
            </a:r>
            <a:r>
              <a:rPr lang="cs-CZ" dirty="0" smtClean="0"/>
              <a:t>polohové  a pohybové energie.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33224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Příklady přeměny energie: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			Těleso má vzhledem k zemi 				polohovou energii.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	Její velikost se postupně 				zmenšuje protože se zmenšuje 			výška nad Zemí.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	Roste ale jeho rychlost.</a:t>
            </a:r>
          </a:p>
          <a:p>
            <a:pPr marL="0" indent="0">
              <a:buNone/>
            </a:pPr>
            <a:r>
              <a:rPr lang="cs-CZ" dirty="0" smtClean="0"/>
              <a:t>			</a:t>
            </a:r>
          </a:p>
          <a:p>
            <a:pPr marL="0" indent="0">
              <a:buNone/>
            </a:pPr>
            <a:r>
              <a:rPr lang="cs-CZ" dirty="0" smtClean="0">
                <a:solidFill>
                  <a:srgbClr val="FF0000"/>
                </a:solidFill>
              </a:rPr>
              <a:t>Energie </a:t>
            </a:r>
            <a:r>
              <a:rPr lang="cs-CZ" b="1" dirty="0" smtClean="0">
                <a:solidFill>
                  <a:srgbClr val="FF0000"/>
                </a:solidFill>
              </a:rPr>
              <a:t>polohová se mění v pohybovou</a:t>
            </a:r>
            <a:r>
              <a:rPr lang="cs-CZ" dirty="0" smtClean="0"/>
              <a:t>.</a:t>
            </a:r>
          </a:p>
          <a:p>
            <a:pPr marL="0" indent="0">
              <a:buNone/>
            </a:pPr>
            <a:r>
              <a:rPr lang="cs-CZ" dirty="0" smtClean="0"/>
              <a:t>        			</a:t>
            </a:r>
            <a:endParaRPr lang="cs-CZ" dirty="0"/>
          </a:p>
        </p:txBody>
      </p:sp>
      <p:sp>
        <p:nvSpPr>
          <p:cNvPr id="4" name="Ovál 3"/>
          <p:cNvSpPr/>
          <p:nvPr/>
        </p:nvSpPr>
        <p:spPr>
          <a:xfrm>
            <a:off x="1259632" y="1988840"/>
            <a:ext cx="936104" cy="936104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6" name="Přímá spojnice se šipkou 5"/>
          <p:cNvCxnSpPr>
            <a:stCxn id="4" idx="4"/>
          </p:cNvCxnSpPr>
          <p:nvPr/>
        </p:nvCxnSpPr>
        <p:spPr>
          <a:xfrm>
            <a:off x="1727684" y="2924944"/>
            <a:ext cx="0" cy="1872208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nice 7"/>
          <p:cNvCxnSpPr/>
          <p:nvPr/>
        </p:nvCxnSpPr>
        <p:spPr>
          <a:xfrm>
            <a:off x="827584" y="4822692"/>
            <a:ext cx="2376264" cy="0"/>
          </a:xfrm>
          <a:prstGeom prst="line">
            <a:avLst/>
          </a:prstGeom>
          <a:ln w="50800" cmpd="tri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ál 8"/>
          <p:cNvSpPr/>
          <p:nvPr/>
        </p:nvSpPr>
        <p:spPr>
          <a:xfrm>
            <a:off x="1259632" y="3861048"/>
            <a:ext cx="936104" cy="936104"/>
          </a:xfrm>
          <a:prstGeom prst="ellipse">
            <a:avLst/>
          </a:prstGeom>
          <a:solidFill>
            <a:schemeClr val="accent6"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98048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cs-CZ" dirty="0" smtClean="0"/>
              <a:t>Vyhodíme míček do vzduchu, </a:t>
            </a:r>
          </a:p>
          <a:p>
            <a:pPr marL="0" indent="0">
              <a:buNone/>
            </a:pPr>
            <a:r>
              <a:rPr lang="cs-CZ" dirty="0" smtClean="0"/>
              <a:t>v okamžiku kdy opouští naši ruku: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			má</a:t>
            </a:r>
            <a:r>
              <a:rPr lang="cs-CZ" dirty="0"/>
              <a:t> </a:t>
            </a:r>
            <a:r>
              <a:rPr lang="cs-CZ" dirty="0" smtClean="0"/>
              <a:t>míček </a:t>
            </a:r>
            <a:r>
              <a:rPr lang="cs-CZ" b="1" dirty="0" smtClean="0"/>
              <a:t>rychlost</a:t>
            </a:r>
            <a:r>
              <a:rPr lang="cs-CZ" dirty="0" smtClean="0"/>
              <a:t>, která se s 				rostoucí výškou </a:t>
            </a:r>
            <a:r>
              <a:rPr lang="cs-CZ" b="1" dirty="0" smtClean="0"/>
              <a:t>zmenšuje.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	Jeho </a:t>
            </a:r>
            <a:r>
              <a:rPr lang="cs-CZ" b="1" dirty="0" smtClean="0"/>
              <a:t>pohybová energie</a:t>
            </a:r>
            <a:r>
              <a:rPr lang="cs-CZ" dirty="0" smtClean="0"/>
              <a:t> se				také </a:t>
            </a:r>
            <a:r>
              <a:rPr lang="cs-CZ" b="1" dirty="0" smtClean="0"/>
              <a:t>zmenšuje</a:t>
            </a:r>
            <a:r>
              <a:rPr lang="cs-CZ" dirty="0" smtClean="0"/>
              <a:t>.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	Je stále výš, proto se jeho 				</a:t>
            </a:r>
            <a:r>
              <a:rPr lang="cs-CZ" b="1" dirty="0" smtClean="0"/>
              <a:t>polohová energie zvětšuje</a:t>
            </a:r>
            <a:r>
              <a:rPr lang="cs-CZ" dirty="0" smtClean="0"/>
              <a:t>.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b="1" dirty="0" smtClean="0">
                <a:solidFill>
                  <a:srgbClr val="FF0000"/>
                </a:solidFill>
              </a:rPr>
              <a:t>Pohybová energie se mění v polohovou</a:t>
            </a:r>
            <a:r>
              <a:rPr lang="cs-CZ" dirty="0" smtClean="0">
                <a:solidFill>
                  <a:srgbClr val="FF0000"/>
                </a:solidFill>
              </a:rPr>
              <a:t>.	</a:t>
            </a:r>
            <a:r>
              <a:rPr lang="cs-CZ" dirty="0" smtClean="0"/>
              <a:t>	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8195" name="Picture 3" descr="C:\Users\rvecheta\AppData\Local\Microsoft\Windows\Temporary Internet Files\Content.IE5\44N9YFVT\MP900433066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3151"/>
            <a:ext cx="2605839" cy="189357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</p:pic>
      <p:cxnSp>
        <p:nvCxnSpPr>
          <p:cNvPr id="6" name="Přímá spojnice se šipkou 5"/>
          <p:cNvCxnSpPr/>
          <p:nvPr/>
        </p:nvCxnSpPr>
        <p:spPr>
          <a:xfrm flipV="1">
            <a:off x="1691680" y="1628800"/>
            <a:ext cx="0" cy="2016224"/>
          </a:xfrm>
          <a:prstGeom prst="straightConnector1">
            <a:avLst/>
          </a:prstGeom>
          <a:ln w="666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ál 7"/>
          <p:cNvSpPr/>
          <p:nvPr/>
        </p:nvSpPr>
        <p:spPr>
          <a:xfrm>
            <a:off x="1115616" y="1628800"/>
            <a:ext cx="1152128" cy="1152128"/>
          </a:xfrm>
          <a:prstGeom prst="ellipse">
            <a:avLst/>
          </a:prstGeom>
          <a:solidFill>
            <a:schemeClr val="accent1">
              <a:alpha val="2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6284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1727</TotalTime>
  <Words>567</Words>
  <Application>Microsoft Office PowerPoint</Application>
  <PresentationFormat>Předvádění na obrazovce (4:3)</PresentationFormat>
  <Paragraphs>103</Paragraphs>
  <Slides>18</Slides>
  <Notes>2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18</vt:i4>
      </vt:variant>
    </vt:vector>
  </HeadingPairs>
  <TitlesOfParts>
    <vt:vector size="19" baseType="lpstr">
      <vt:lpstr>Motiv systému Office</vt:lpstr>
      <vt:lpstr>PŘEMĚNY ENERGIE</vt:lpstr>
      <vt:lpstr>Obsah</vt:lpstr>
      <vt:lpstr>Přeměny energie</vt:lpstr>
      <vt:lpstr>Prezentace aplikace PowerPoint</vt:lpstr>
      <vt:lpstr>Prezentace aplikace PowerPoint</vt:lpstr>
      <vt:lpstr>Zápis do sešitu:</vt:lpstr>
      <vt:lpstr>Vzájemná přeměna polohové a pohybové energie</vt:lpstr>
      <vt:lpstr>Příklady přeměny energie:</vt:lpstr>
      <vt:lpstr>Prezentace aplikace PowerPoint</vt:lpstr>
      <vt:lpstr>Prezentace aplikace PowerPoint</vt:lpstr>
      <vt:lpstr>Zápis do sešitu:</vt:lpstr>
      <vt:lpstr>Zápis do sešitu:</vt:lpstr>
      <vt:lpstr>Zákon zachování energie</vt:lpstr>
      <vt:lpstr>Zákon zachování mechanické energie</vt:lpstr>
      <vt:lpstr>Perpetuum mobile</vt:lpstr>
      <vt:lpstr>Prezentace aplikace PowerPoint</vt:lpstr>
      <vt:lpstr>Zápis do sešitu:</vt:lpstr>
      <vt:lpstr>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PRÁCE, VÝKON, ENERGIE</dc:title>
  <dc:creator>Radek Vecheta | ZŠ Měšťanská</dc:creator>
  <cp:lastModifiedBy>Radek Vecheta | ZŠ Měšťanská</cp:lastModifiedBy>
  <cp:revision>61</cp:revision>
  <cp:lastPrinted>2011-11-21T07:28:41Z</cp:lastPrinted>
  <dcterms:created xsi:type="dcterms:W3CDTF">2011-11-19T16:06:41Z</dcterms:created>
  <dcterms:modified xsi:type="dcterms:W3CDTF">2012-04-19T10:09:42Z</dcterms:modified>
</cp:coreProperties>
</file>